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63" r:id="rId5"/>
    <p:sldId id="260" r:id="rId6"/>
    <p:sldId id="264" r:id="rId7"/>
    <p:sldId id="265" r:id="rId8"/>
    <p:sldId id="266" r:id="rId9"/>
    <p:sldId id="267" r:id="rId10"/>
    <p:sldId id="268" r:id="rId11"/>
    <p:sldId id="271" r:id="rId12"/>
    <p:sldId id="272" r:id="rId13"/>
    <p:sldId id="273" r:id="rId14"/>
    <p:sldId id="27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155" d="100"/>
          <a:sy n="155" d="100"/>
        </p:scale>
        <p:origin x="468"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Pavadinimo skaidr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F150EA87-E9C9-A098-6EB2-D17AAA137346}"/>
              </a:ext>
            </a:extLst>
          </p:cNvPr>
          <p:cNvSpPr>
            <a:spLocks noGrp="1"/>
          </p:cNvSpPr>
          <p:nvPr>
            <p:ph type="ctrTitle"/>
          </p:nvPr>
        </p:nvSpPr>
        <p:spPr>
          <a:xfrm>
            <a:off x="1524000" y="1122363"/>
            <a:ext cx="9144000" cy="2387600"/>
          </a:xfrm>
        </p:spPr>
        <p:txBody>
          <a:bodyPr anchor="b"/>
          <a:lstStyle>
            <a:lvl1pPr algn="ctr">
              <a:defRPr sz="6000"/>
            </a:lvl1pPr>
          </a:lstStyle>
          <a:p>
            <a:r>
              <a:rPr lang="lt-LT"/>
              <a:t>Spustelėję redaguokite stilių</a:t>
            </a:r>
            <a:endParaRPr lang="en-US"/>
          </a:p>
        </p:txBody>
      </p:sp>
      <p:sp>
        <p:nvSpPr>
          <p:cNvPr id="3" name="Antrinis pavadinimas 2">
            <a:extLst>
              <a:ext uri="{FF2B5EF4-FFF2-40B4-BE49-F238E27FC236}">
                <a16:creationId xmlns:a16="http://schemas.microsoft.com/office/drawing/2014/main" id="{3E5A48F9-A604-0955-DB03-738F2F1F04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lt-LT"/>
              <a:t>Spustelėkite norėdami redaguoti šablono paantraštės stilių</a:t>
            </a:r>
            <a:endParaRPr lang="en-US"/>
          </a:p>
        </p:txBody>
      </p:sp>
      <p:sp>
        <p:nvSpPr>
          <p:cNvPr id="4" name="Datos vietos rezervavimo ženklas 3">
            <a:extLst>
              <a:ext uri="{FF2B5EF4-FFF2-40B4-BE49-F238E27FC236}">
                <a16:creationId xmlns:a16="http://schemas.microsoft.com/office/drawing/2014/main" id="{D73C42B5-B97F-71B9-A368-09A17379A128}"/>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8A96CC5C-442F-0BCA-0F6C-2259F12D0113}"/>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EB7FE9EE-7BC5-24CA-6123-EA8CCF036A8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780834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Pavadinimas ir vertikalus tekst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0FFC6-60EC-3128-B0B0-CAFA4A2C6D6E}"/>
              </a:ext>
            </a:extLst>
          </p:cNvPr>
          <p:cNvSpPr>
            <a:spLocks noGrp="1"/>
          </p:cNvSpPr>
          <p:nvPr>
            <p:ph type="title"/>
          </p:nvPr>
        </p:nvSpPr>
        <p:spPr/>
        <p:txBody>
          <a:bodyPr/>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E14830CE-92EE-292E-5A11-D742ADA0FE9E}"/>
              </a:ext>
            </a:extLst>
          </p:cNvPr>
          <p:cNvSpPr>
            <a:spLocks noGrp="1"/>
          </p:cNvSpPr>
          <p:nvPr>
            <p:ph type="body" orient="vert" idx="1"/>
          </p:nvPr>
        </p:nvSpPr>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97069FC6-588A-ADD0-DCBF-3C003CD37B17}"/>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EB7D9D84-076D-BC06-7590-7C9CF86B31FD}"/>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636E0546-F1FA-F702-43A7-2A953F19B078}"/>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05323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us pavadinimas ir tekstas">
    <p:spTree>
      <p:nvGrpSpPr>
        <p:cNvPr id="1" name=""/>
        <p:cNvGrpSpPr/>
        <p:nvPr/>
      </p:nvGrpSpPr>
      <p:grpSpPr>
        <a:xfrm>
          <a:off x="0" y="0"/>
          <a:ext cx="0" cy="0"/>
          <a:chOff x="0" y="0"/>
          <a:chExt cx="0" cy="0"/>
        </a:xfrm>
      </p:grpSpPr>
      <p:sp>
        <p:nvSpPr>
          <p:cNvPr id="2" name="Vertikalus pavadinimas 1">
            <a:extLst>
              <a:ext uri="{FF2B5EF4-FFF2-40B4-BE49-F238E27FC236}">
                <a16:creationId xmlns:a16="http://schemas.microsoft.com/office/drawing/2014/main" id="{0CB257FE-9E02-64DB-62AA-311DB8E8B106}"/>
              </a:ext>
            </a:extLst>
          </p:cNvPr>
          <p:cNvSpPr>
            <a:spLocks noGrp="1"/>
          </p:cNvSpPr>
          <p:nvPr>
            <p:ph type="title" orient="vert"/>
          </p:nvPr>
        </p:nvSpPr>
        <p:spPr>
          <a:xfrm>
            <a:off x="8724900" y="365125"/>
            <a:ext cx="2628900" cy="5811838"/>
          </a:xfrm>
        </p:spPr>
        <p:txBody>
          <a:bodyPr vert="eaVert"/>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3D0F25DA-F895-7191-A244-0931504117E0}"/>
              </a:ext>
            </a:extLst>
          </p:cNvPr>
          <p:cNvSpPr>
            <a:spLocks noGrp="1"/>
          </p:cNvSpPr>
          <p:nvPr>
            <p:ph type="body" orient="vert" idx="1"/>
          </p:nvPr>
        </p:nvSpPr>
        <p:spPr>
          <a:xfrm>
            <a:off x="838200" y="365125"/>
            <a:ext cx="7734300" cy="5811838"/>
          </a:xfrm>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5D803E02-9FDA-03C9-1974-5EB446279D4C}"/>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F15309F6-9F4B-E027-1E62-4D1EB60921F9}"/>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8D90AFB6-C93E-42B6-DDA4-2271127466C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188815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Pavadinimas ir turiny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2244CE66-1069-9259-E5DA-0C5CA1016C90}"/>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B4137777-680B-1161-36E6-3ED29B2A5649}"/>
              </a:ext>
            </a:extLst>
          </p:cNvPr>
          <p:cNvSpPr>
            <a:spLocks noGrp="1"/>
          </p:cNvSpPr>
          <p:nvPr>
            <p:ph idx="1"/>
          </p:nvPr>
        </p:nvSpPr>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8A3C978E-D2A3-D12E-6532-06E8822FF77A}"/>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304BC227-B26C-9030-B38E-44EAFECA58BC}"/>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BA637898-421B-96DD-BC4F-B66CDF54F734}"/>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79363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kcijos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3A76921B-7611-AD90-3C5D-BA52DE42B8DF}"/>
              </a:ext>
            </a:extLst>
          </p:cNvPr>
          <p:cNvSpPr>
            <a:spLocks noGrp="1"/>
          </p:cNvSpPr>
          <p:nvPr>
            <p:ph type="title"/>
          </p:nvPr>
        </p:nvSpPr>
        <p:spPr>
          <a:xfrm>
            <a:off x="831850" y="1709738"/>
            <a:ext cx="10515600" cy="2852737"/>
          </a:xfrm>
        </p:spPr>
        <p:txBody>
          <a:bodyPr anchor="b"/>
          <a:lstStyle>
            <a:lvl1pPr>
              <a:defRPr sz="6000"/>
            </a:lvl1p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FD6D73D9-73C6-A2E8-70D2-BA0B8820E4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lt-LT"/>
              <a:t>Spustelėkite, kad galėtumėte redaguoti šablono teksto stilius</a:t>
            </a:r>
          </a:p>
        </p:txBody>
      </p:sp>
      <p:sp>
        <p:nvSpPr>
          <p:cNvPr id="4" name="Datos vietos rezervavimo ženklas 3">
            <a:extLst>
              <a:ext uri="{FF2B5EF4-FFF2-40B4-BE49-F238E27FC236}">
                <a16:creationId xmlns:a16="http://schemas.microsoft.com/office/drawing/2014/main" id="{D531F235-87FF-89C0-F707-8E90D1059263}"/>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A4F8E074-359E-22AA-8CAE-3E5BF03CDC94}"/>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4FA08F2B-0344-18C2-0D4B-AF3CECC2B0C7}"/>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188644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 turiniai">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86D8F16-FF3E-62EC-81A7-ACE185C3E445}"/>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6FB5081B-6E71-F47A-0252-48180B51B6AC}"/>
              </a:ext>
            </a:extLst>
          </p:cNvPr>
          <p:cNvSpPr>
            <a:spLocks noGrp="1"/>
          </p:cNvSpPr>
          <p:nvPr>
            <p:ph sz="half" idx="1"/>
          </p:nvPr>
        </p:nvSpPr>
        <p:spPr>
          <a:xfrm>
            <a:off x="838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urinio vietos rezervavimo ženklas 3">
            <a:extLst>
              <a:ext uri="{FF2B5EF4-FFF2-40B4-BE49-F238E27FC236}">
                <a16:creationId xmlns:a16="http://schemas.microsoft.com/office/drawing/2014/main" id="{0D7407DE-839C-0E6F-5DA6-02B2042362FA}"/>
              </a:ext>
            </a:extLst>
          </p:cNvPr>
          <p:cNvSpPr>
            <a:spLocks noGrp="1"/>
          </p:cNvSpPr>
          <p:nvPr>
            <p:ph sz="half" idx="2"/>
          </p:nvPr>
        </p:nvSpPr>
        <p:spPr>
          <a:xfrm>
            <a:off x="6172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Datos vietos rezervavimo ženklas 4">
            <a:extLst>
              <a:ext uri="{FF2B5EF4-FFF2-40B4-BE49-F238E27FC236}">
                <a16:creationId xmlns:a16="http://schemas.microsoft.com/office/drawing/2014/main" id="{32EA621F-200C-3F03-1ACE-DB347E650479}"/>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6" name="Poraštės vietos rezervavimo ženklas 5">
            <a:extLst>
              <a:ext uri="{FF2B5EF4-FFF2-40B4-BE49-F238E27FC236}">
                <a16:creationId xmlns:a16="http://schemas.microsoft.com/office/drawing/2014/main" id="{268DEE5A-85F5-36FF-566B-55A000F008B4}"/>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8F320F66-EB29-D343-D659-D28AEF7D5E10}"/>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347675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Lyg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B3958008-6A3E-2C2D-B3FC-68216BFC1881}"/>
              </a:ext>
            </a:extLst>
          </p:cNvPr>
          <p:cNvSpPr>
            <a:spLocks noGrp="1"/>
          </p:cNvSpPr>
          <p:nvPr>
            <p:ph type="title"/>
          </p:nvPr>
        </p:nvSpPr>
        <p:spPr>
          <a:xfrm>
            <a:off x="839788" y="365125"/>
            <a:ext cx="10515600" cy="1325563"/>
          </a:xfrm>
        </p:spPr>
        <p:txBody>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DF721184-5CA8-806F-3B89-B6D894FED8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4" name="Turinio vietos rezervavimo ženklas 3">
            <a:extLst>
              <a:ext uri="{FF2B5EF4-FFF2-40B4-BE49-F238E27FC236}">
                <a16:creationId xmlns:a16="http://schemas.microsoft.com/office/drawing/2014/main" id="{EECBE5BD-B183-BAC8-200D-5766FDEE44DB}"/>
              </a:ext>
            </a:extLst>
          </p:cNvPr>
          <p:cNvSpPr>
            <a:spLocks noGrp="1"/>
          </p:cNvSpPr>
          <p:nvPr>
            <p:ph sz="half" idx="2"/>
          </p:nvPr>
        </p:nvSpPr>
        <p:spPr>
          <a:xfrm>
            <a:off x="839788" y="2505075"/>
            <a:ext cx="5157787"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Teksto vietos rezervavimo ženklas 4">
            <a:extLst>
              <a:ext uri="{FF2B5EF4-FFF2-40B4-BE49-F238E27FC236}">
                <a16:creationId xmlns:a16="http://schemas.microsoft.com/office/drawing/2014/main" id="{4DE490CB-2B90-6EEE-F766-8DF8E2B4B8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6" name="Turinio vietos rezervavimo ženklas 5">
            <a:extLst>
              <a:ext uri="{FF2B5EF4-FFF2-40B4-BE49-F238E27FC236}">
                <a16:creationId xmlns:a16="http://schemas.microsoft.com/office/drawing/2014/main" id="{748FE6B9-387C-21AB-CC08-86605A526BD7}"/>
              </a:ext>
            </a:extLst>
          </p:cNvPr>
          <p:cNvSpPr>
            <a:spLocks noGrp="1"/>
          </p:cNvSpPr>
          <p:nvPr>
            <p:ph sz="quarter" idx="4"/>
          </p:nvPr>
        </p:nvSpPr>
        <p:spPr>
          <a:xfrm>
            <a:off x="6172200" y="2505075"/>
            <a:ext cx="5183188"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7" name="Datos vietos rezervavimo ženklas 6">
            <a:extLst>
              <a:ext uri="{FF2B5EF4-FFF2-40B4-BE49-F238E27FC236}">
                <a16:creationId xmlns:a16="http://schemas.microsoft.com/office/drawing/2014/main" id="{762AEC5D-E1C2-CC7C-03F0-60BA4F3D247C}"/>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8" name="Poraštės vietos rezervavimo ženklas 7">
            <a:extLst>
              <a:ext uri="{FF2B5EF4-FFF2-40B4-BE49-F238E27FC236}">
                <a16:creationId xmlns:a16="http://schemas.microsoft.com/office/drawing/2014/main" id="{CB8DADEC-9D1D-63A2-2C47-D5B90A29F518}"/>
              </a:ext>
            </a:extLst>
          </p:cNvPr>
          <p:cNvSpPr>
            <a:spLocks noGrp="1"/>
          </p:cNvSpPr>
          <p:nvPr>
            <p:ph type="ftr" sz="quarter" idx="11"/>
          </p:nvPr>
        </p:nvSpPr>
        <p:spPr/>
        <p:txBody>
          <a:bodyPr/>
          <a:lstStyle/>
          <a:p>
            <a:endParaRPr lang="en-US"/>
          </a:p>
        </p:txBody>
      </p:sp>
      <p:sp>
        <p:nvSpPr>
          <p:cNvPr id="9" name="Skaidrės numerio vietos rezervavimo ženklas 8">
            <a:extLst>
              <a:ext uri="{FF2B5EF4-FFF2-40B4-BE49-F238E27FC236}">
                <a16:creationId xmlns:a16="http://schemas.microsoft.com/office/drawing/2014/main" id="{29EF32C9-1F84-9A9A-E04C-D31B385817CD}"/>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388452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k pavad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806A9-A7F5-2D2D-44E8-4AFEA48E7097}"/>
              </a:ext>
            </a:extLst>
          </p:cNvPr>
          <p:cNvSpPr>
            <a:spLocks noGrp="1"/>
          </p:cNvSpPr>
          <p:nvPr>
            <p:ph type="title"/>
          </p:nvPr>
        </p:nvSpPr>
        <p:spPr/>
        <p:txBody>
          <a:bodyPr/>
          <a:lstStyle/>
          <a:p>
            <a:r>
              <a:rPr lang="lt-LT"/>
              <a:t>Spustelėję redaguokite stilių</a:t>
            </a:r>
            <a:endParaRPr lang="en-US"/>
          </a:p>
        </p:txBody>
      </p:sp>
      <p:sp>
        <p:nvSpPr>
          <p:cNvPr id="3" name="Datos vietos rezervavimo ženklas 2">
            <a:extLst>
              <a:ext uri="{FF2B5EF4-FFF2-40B4-BE49-F238E27FC236}">
                <a16:creationId xmlns:a16="http://schemas.microsoft.com/office/drawing/2014/main" id="{18D8C502-47FB-9B02-62D4-8BE153CC63CF}"/>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4" name="Poraštės vietos rezervavimo ženklas 3">
            <a:extLst>
              <a:ext uri="{FF2B5EF4-FFF2-40B4-BE49-F238E27FC236}">
                <a16:creationId xmlns:a16="http://schemas.microsoft.com/office/drawing/2014/main" id="{46260D23-5655-FC16-9832-124E096E4B73}"/>
              </a:ext>
            </a:extLst>
          </p:cNvPr>
          <p:cNvSpPr>
            <a:spLocks noGrp="1"/>
          </p:cNvSpPr>
          <p:nvPr>
            <p:ph type="ftr" sz="quarter" idx="11"/>
          </p:nvPr>
        </p:nvSpPr>
        <p:spPr/>
        <p:txBody>
          <a:bodyPr/>
          <a:lstStyle/>
          <a:p>
            <a:endParaRPr lang="en-US"/>
          </a:p>
        </p:txBody>
      </p:sp>
      <p:sp>
        <p:nvSpPr>
          <p:cNvPr id="5" name="Skaidrės numerio vietos rezervavimo ženklas 4">
            <a:extLst>
              <a:ext uri="{FF2B5EF4-FFF2-40B4-BE49-F238E27FC236}">
                <a16:creationId xmlns:a16="http://schemas.microsoft.com/office/drawing/2014/main" id="{11B191A8-A9B5-3648-CAAB-699E25E2A25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235679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uščia">
    <p:spTree>
      <p:nvGrpSpPr>
        <p:cNvPr id="1" name=""/>
        <p:cNvGrpSpPr/>
        <p:nvPr/>
      </p:nvGrpSpPr>
      <p:grpSpPr>
        <a:xfrm>
          <a:off x="0" y="0"/>
          <a:ext cx="0" cy="0"/>
          <a:chOff x="0" y="0"/>
          <a:chExt cx="0" cy="0"/>
        </a:xfrm>
      </p:grpSpPr>
      <p:sp>
        <p:nvSpPr>
          <p:cNvPr id="2" name="Datos vietos rezervavimo ženklas 1">
            <a:extLst>
              <a:ext uri="{FF2B5EF4-FFF2-40B4-BE49-F238E27FC236}">
                <a16:creationId xmlns:a16="http://schemas.microsoft.com/office/drawing/2014/main" id="{7CE11AF5-1F4A-2139-0E65-141CF4482C17}"/>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3" name="Poraštės vietos rezervavimo ženklas 2">
            <a:extLst>
              <a:ext uri="{FF2B5EF4-FFF2-40B4-BE49-F238E27FC236}">
                <a16:creationId xmlns:a16="http://schemas.microsoft.com/office/drawing/2014/main" id="{DFD02626-84C9-BB25-9A52-AED5B9BB4048}"/>
              </a:ext>
            </a:extLst>
          </p:cNvPr>
          <p:cNvSpPr>
            <a:spLocks noGrp="1"/>
          </p:cNvSpPr>
          <p:nvPr>
            <p:ph type="ftr" sz="quarter" idx="11"/>
          </p:nvPr>
        </p:nvSpPr>
        <p:spPr/>
        <p:txBody>
          <a:bodyPr/>
          <a:lstStyle/>
          <a:p>
            <a:endParaRPr lang="en-US"/>
          </a:p>
        </p:txBody>
      </p:sp>
      <p:sp>
        <p:nvSpPr>
          <p:cNvPr id="4" name="Skaidrės numerio vietos rezervavimo ženklas 3">
            <a:extLst>
              <a:ext uri="{FF2B5EF4-FFF2-40B4-BE49-F238E27FC236}">
                <a16:creationId xmlns:a16="http://schemas.microsoft.com/office/drawing/2014/main" id="{3D05319F-5636-67EF-4168-A7D25BFDC9AB}"/>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76103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uriny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CD8C0F7D-7704-1DAC-B0FE-4ED98008C8C9}"/>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4ACF4033-F836-4F55-05E2-EC77F9CDE2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eksto vietos rezervavimo ženklas 3">
            <a:extLst>
              <a:ext uri="{FF2B5EF4-FFF2-40B4-BE49-F238E27FC236}">
                <a16:creationId xmlns:a16="http://schemas.microsoft.com/office/drawing/2014/main" id="{BDAEAA28-BEC5-3D6F-20DA-8272882F02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2711199C-5A11-E1DC-8F25-56E3051D3BAF}"/>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6" name="Poraštės vietos rezervavimo ženklas 5">
            <a:extLst>
              <a:ext uri="{FF2B5EF4-FFF2-40B4-BE49-F238E27FC236}">
                <a16:creationId xmlns:a16="http://schemas.microsoft.com/office/drawing/2014/main" id="{EC99AAEB-81ED-FE4F-77B9-3BE11DCCB54B}"/>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4F8ADF64-F786-158D-D9AF-2E5605845BB3}"/>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548220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aveikslėli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5C10EDB-B824-543D-7BBA-85DD9468CA4E}"/>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Paveikslėlio vietos rezervavimo ženklas 2">
            <a:extLst>
              <a:ext uri="{FF2B5EF4-FFF2-40B4-BE49-F238E27FC236}">
                <a16:creationId xmlns:a16="http://schemas.microsoft.com/office/drawing/2014/main" id="{69DB04D0-8E6F-9E4A-34F3-8FB31F9A47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ksto vietos rezervavimo ženklas 3">
            <a:extLst>
              <a:ext uri="{FF2B5EF4-FFF2-40B4-BE49-F238E27FC236}">
                <a16:creationId xmlns:a16="http://schemas.microsoft.com/office/drawing/2014/main" id="{19FFEFF9-D2C3-D3D8-8691-CE641A25B7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7CD55C15-CC71-787F-B555-A564C5E8AB1A}"/>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6" name="Poraštės vietos rezervavimo ženklas 5">
            <a:extLst>
              <a:ext uri="{FF2B5EF4-FFF2-40B4-BE49-F238E27FC236}">
                <a16:creationId xmlns:a16="http://schemas.microsoft.com/office/drawing/2014/main" id="{2A7B169A-9C7F-913A-B3BE-25670FE3FE7A}"/>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C8E097A1-3F9A-06B1-3D52-DD6F761E7B8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006358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avadinimo vietos rezervavimo ženklas 1">
            <a:extLst>
              <a:ext uri="{FF2B5EF4-FFF2-40B4-BE49-F238E27FC236}">
                <a16:creationId xmlns:a16="http://schemas.microsoft.com/office/drawing/2014/main" id="{1E52E5F8-BC9A-39EA-F2D2-04AD299F74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EC3CB0A5-3E20-9D0A-1EC0-7BE5BBA094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1DEB785C-6D62-A65E-A003-01A579AFEF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4BF6C48A-940A-A246-C426-8F9DB12AAD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kaidrės numerio vietos rezervavimo ženklas 5">
            <a:extLst>
              <a:ext uri="{FF2B5EF4-FFF2-40B4-BE49-F238E27FC236}">
                <a16:creationId xmlns:a16="http://schemas.microsoft.com/office/drawing/2014/main" id="{22A10DA8-005C-84AE-EC6A-46DCF8A9BA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B87557-7C6E-42ED-8C51-1EEB1B25E0BF}" type="slidenum">
              <a:rPr lang="en-US" smtClean="0"/>
              <a:t>‹#›</a:t>
            </a:fld>
            <a:endParaRPr lang="en-US"/>
          </a:p>
        </p:txBody>
      </p:sp>
    </p:spTree>
    <p:extLst>
      <p:ext uri="{BB962C8B-B14F-4D97-AF65-F5344CB8AC3E}">
        <p14:creationId xmlns:p14="http://schemas.microsoft.com/office/powerpoint/2010/main" val="4193225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hyperlink" Target="https://www.youtube.com/watch?v=f6RKcRPP5oQ" TargetMode="Externa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D681B033-9A6F-E72B-071B-A606440071FE}"/>
              </a:ext>
            </a:extLst>
          </p:cNvPr>
          <p:cNvSpPr>
            <a:spLocks noGrp="1"/>
          </p:cNvSpPr>
          <p:nvPr>
            <p:ph type="ctrTitle"/>
          </p:nvPr>
        </p:nvSpPr>
        <p:spPr>
          <a:xfrm>
            <a:off x="1524000" y="1122363"/>
            <a:ext cx="9144000" cy="2144211"/>
          </a:xfrm>
        </p:spPr>
        <p:txBody>
          <a:bodyPr/>
          <a:lstStyle/>
          <a:p>
            <a:r>
              <a:rPr lang="en-US" dirty="0" err="1">
                <a:latin typeface="Tahoma" panose="020B0604030504040204" pitchFamily="34" charset="0"/>
                <a:ea typeface="Tahoma" panose="020B0604030504040204" pitchFamily="34" charset="0"/>
                <a:cs typeface="Tahoma" panose="020B0604030504040204" pitchFamily="34" charset="0"/>
              </a:rPr>
              <a:t>Fraktal</a:t>
            </a:r>
            <a:r>
              <a:rPr lang="lt-LT" dirty="0">
                <a:latin typeface="Tahoma" panose="020B0604030504040204" pitchFamily="34" charset="0"/>
                <a:ea typeface="Tahoma" panose="020B0604030504040204" pitchFamily="34" charset="0"/>
                <a:cs typeface="Tahoma" panose="020B0604030504040204" pitchFamily="34" charset="0"/>
              </a:rPr>
              <a:t>ų atvaizdavimas trimatėje erdvėje</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3988468"/>
            <a:ext cx="9785684" cy="2001168"/>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Autorius - Adomas Bieliūnas IIIu2</a:t>
            </a:r>
          </a:p>
          <a:p>
            <a:r>
              <a:rPr lang="lt-LT" sz="2800" dirty="0">
                <a:latin typeface="Tahoma" panose="020B0604030504040204" pitchFamily="34" charset="0"/>
                <a:ea typeface="Tahoma" panose="020B0604030504040204" pitchFamily="34" charset="0"/>
                <a:cs typeface="Tahoma" panose="020B0604030504040204" pitchFamily="34" charset="0"/>
              </a:rPr>
              <a:t>Darbo vadovai - matematikos mokytoja Irma </a:t>
            </a:r>
            <a:r>
              <a:rPr lang="lt-LT" sz="2800" dirty="0" err="1">
                <a:latin typeface="Tahoma" panose="020B0604030504040204" pitchFamily="34" charset="0"/>
                <a:ea typeface="Tahoma" panose="020B0604030504040204" pitchFamily="34" charset="0"/>
                <a:cs typeface="Tahoma" panose="020B0604030504040204" pitchFamily="34" charset="0"/>
              </a:rPr>
              <a:t>Gecevičiūtė</a:t>
            </a:r>
            <a:r>
              <a:rPr lang="lt-LT" sz="2800" dirty="0">
                <a:latin typeface="Tahoma" panose="020B0604030504040204" pitchFamily="34" charset="0"/>
                <a:ea typeface="Tahoma" panose="020B0604030504040204" pitchFamily="34" charset="0"/>
                <a:cs typeface="Tahoma" panose="020B0604030504040204" pitchFamily="34" charset="0"/>
              </a:rPr>
              <a:t>, informacinių technologijų mokytojas Dainius </a:t>
            </a:r>
            <a:r>
              <a:rPr lang="lt-LT" sz="2800" dirty="0" err="1">
                <a:latin typeface="Tahoma" panose="020B0604030504040204" pitchFamily="34" charset="0"/>
                <a:ea typeface="Tahoma" panose="020B0604030504040204" pitchFamily="34" charset="0"/>
                <a:cs typeface="Tahoma" panose="020B0604030504040204" pitchFamily="34" charset="0"/>
              </a:rPr>
              <a:t>Martūnas</a:t>
            </a:r>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2022-2023 metai</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191387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86497"/>
            <a:ext cx="9251092" cy="6133829"/>
          </a:xfrm>
        </p:spPr>
        <p:txBody>
          <a:bodyPr>
            <a:normAutofit/>
          </a:bodyPr>
          <a:lstStyle/>
          <a:p>
            <a:r>
              <a:rPr lang="lt-LT" sz="3200" dirty="0">
                <a:latin typeface="Tahoma" panose="020B0604030504040204" pitchFamily="34" charset="0"/>
                <a:ea typeface="Tahoma" panose="020B0604030504040204" pitchFamily="34" charset="0"/>
                <a:cs typeface="Tahoma" panose="020B0604030504040204" pitchFamily="34" charset="0"/>
              </a:rPr>
              <a:t>4. Išvados</a:t>
            </a:r>
          </a:p>
          <a:p>
            <a:r>
              <a:rPr lang="lt-LT" sz="2800" dirty="0">
                <a:latin typeface="Tahoma" panose="020B0604030504040204" pitchFamily="34" charset="0"/>
                <a:ea typeface="Tahoma" panose="020B0604030504040204" pitchFamily="34" charset="0"/>
                <a:cs typeface="Tahoma" panose="020B0604030504040204" pitchFamily="34" charset="0"/>
              </a:rPr>
              <a:t>Šis projektas nėra ypač praktiškas ar naudingas realiame pasaulyje, tačiau jis man padėjo patobulinti savo matematikos bei programavimo žinias. Jis taip pat gali būti naudingas asmenims, kurie domisi kompiuterinės grafikos tema bei fraktalais.  </a:t>
            </a:r>
          </a:p>
        </p:txBody>
      </p:sp>
      <p:pic>
        <p:nvPicPr>
          <p:cNvPr id="5" name="Paveikslėlis 4">
            <a:extLst>
              <a:ext uri="{FF2B5EF4-FFF2-40B4-BE49-F238E27FC236}">
                <a16:creationId xmlns:a16="http://schemas.microsoft.com/office/drawing/2014/main" id="{C87B1720-FA6B-B1EA-BB16-3B54E67924A2}"/>
              </a:ext>
            </a:extLst>
          </p:cNvPr>
          <p:cNvPicPr>
            <a:picLocks noChangeAspect="1"/>
          </p:cNvPicPr>
          <p:nvPr/>
        </p:nvPicPr>
        <p:blipFill rotWithShape="1">
          <a:blip r:embed="rId2"/>
          <a:srcRect t="12417"/>
          <a:stretch/>
        </p:blipFill>
        <p:spPr>
          <a:xfrm>
            <a:off x="3028278" y="2985293"/>
            <a:ext cx="6135444" cy="3235033"/>
          </a:xfrm>
          <a:prstGeom prst="rect">
            <a:avLst/>
          </a:prstGeom>
        </p:spPr>
      </p:pic>
    </p:spTree>
    <p:extLst>
      <p:ext uri="{BB962C8B-B14F-4D97-AF65-F5344CB8AC3E}">
        <p14:creationId xmlns:p14="http://schemas.microsoft.com/office/powerpoint/2010/main" val="3862748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600200" y="535405"/>
            <a:ext cx="8991600"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Savo projektą vertinčiau 9 – įvykdžiau pagrindinius užsibrėžtus uždavinius bei spėjau atlikti darbą per 3 mėnesius, nors galvojau, jog tai užtruks ilgiau. Taip pat daug sužinojau apie C++ kalbos ypatumus bei kompleksinius skaičius. Keliais dalykais nesu </a:t>
            </a:r>
            <a:r>
              <a:rPr lang="lt-LT" sz="2800">
                <a:latin typeface="Tahoma" panose="020B0604030504040204" pitchFamily="34" charset="0"/>
                <a:ea typeface="Tahoma" panose="020B0604030504040204" pitchFamily="34" charset="0"/>
                <a:cs typeface="Tahoma" panose="020B0604030504040204" pitchFamily="34" charset="0"/>
              </a:rPr>
              <a:t>patenkintas – </a:t>
            </a:r>
            <a:r>
              <a:rPr lang="lt-LT" sz="2800" dirty="0">
                <a:latin typeface="Tahoma" panose="020B0604030504040204" pitchFamily="34" charset="0"/>
                <a:ea typeface="Tahoma" panose="020B0604030504040204" pitchFamily="34" charset="0"/>
                <a:cs typeface="Tahoma" panose="020B0604030504040204" pitchFamily="34" charset="0"/>
              </a:rPr>
              <a:t>primityviais apšvietos algoritmais bei tekstūrų trūkumu, tačiau be šių savybių programa mano nuomone pakankamai gerai veikia, darbą atlieką. Ypač patiko pritaikyti teorinius matematinius algoritmus kompiuterio ekrane, ką galėjau pats matyti ir kontroliuoti.</a:t>
            </a:r>
          </a:p>
        </p:txBody>
      </p:sp>
    </p:spTree>
    <p:extLst>
      <p:ext uri="{BB962C8B-B14F-4D97-AF65-F5344CB8AC3E}">
        <p14:creationId xmlns:p14="http://schemas.microsoft.com/office/powerpoint/2010/main" val="2766135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156411"/>
            <a:ext cx="9857874" cy="6063915"/>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Kadangi metinio projekto temą pasirinkau pats, įsigilindamas į ezoterinę kompiuterinės grafikos šaką, todėl negalėjau pasiremti mokykloje mokomomis temomis. Bet tai man nesutrukdė, nes internete greitai surasdavau reikalingą informaciją ir iš matematinės, ir iš IT pusės. </a:t>
            </a:r>
          </a:p>
        </p:txBody>
      </p:sp>
      <p:pic>
        <p:nvPicPr>
          <p:cNvPr id="4" name="Paveikslėlis 3">
            <a:extLst>
              <a:ext uri="{FF2B5EF4-FFF2-40B4-BE49-F238E27FC236}">
                <a16:creationId xmlns:a16="http://schemas.microsoft.com/office/drawing/2014/main" id="{49C02C60-74BC-1FC6-C16D-20DF2DC65204}"/>
              </a:ext>
            </a:extLst>
          </p:cNvPr>
          <p:cNvPicPr>
            <a:picLocks noChangeAspect="1"/>
          </p:cNvPicPr>
          <p:nvPr/>
        </p:nvPicPr>
        <p:blipFill rotWithShape="1">
          <a:blip r:embed="rId2"/>
          <a:srcRect l="8732" r="12989"/>
          <a:stretch/>
        </p:blipFill>
        <p:spPr>
          <a:xfrm>
            <a:off x="181995" y="2111543"/>
            <a:ext cx="4769000" cy="2857500"/>
          </a:xfrm>
          <a:prstGeom prst="rect">
            <a:avLst/>
          </a:prstGeom>
        </p:spPr>
      </p:pic>
      <p:pic>
        <p:nvPicPr>
          <p:cNvPr id="6" name="Paveikslėlis 5">
            <a:extLst>
              <a:ext uri="{FF2B5EF4-FFF2-40B4-BE49-F238E27FC236}">
                <a16:creationId xmlns:a16="http://schemas.microsoft.com/office/drawing/2014/main" id="{CB0A967A-7436-A536-CFAE-BBE69E47AA1C}"/>
              </a:ext>
            </a:extLst>
          </p:cNvPr>
          <p:cNvPicPr>
            <a:picLocks noChangeAspect="1"/>
          </p:cNvPicPr>
          <p:nvPr/>
        </p:nvPicPr>
        <p:blipFill>
          <a:blip r:embed="rId3"/>
          <a:stretch>
            <a:fillRect/>
          </a:stretch>
        </p:blipFill>
        <p:spPr>
          <a:xfrm>
            <a:off x="5077774" y="2225841"/>
            <a:ext cx="3408053" cy="2743201"/>
          </a:xfrm>
          <a:prstGeom prst="rect">
            <a:avLst/>
          </a:prstGeom>
        </p:spPr>
      </p:pic>
      <p:pic>
        <p:nvPicPr>
          <p:cNvPr id="8" name="Paveikslėlis 7">
            <a:extLst>
              <a:ext uri="{FF2B5EF4-FFF2-40B4-BE49-F238E27FC236}">
                <a16:creationId xmlns:a16="http://schemas.microsoft.com/office/drawing/2014/main" id="{C5212561-DB37-AEE6-3C1A-797C1FF3E859}"/>
              </a:ext>
            </a:extLst>
          </p:cNvPr>
          <p:cNvPicPr>
            <a:picLocks noChangeAspect="1"/>
          </p:cNvPicPr>
          <p:nvPr/>
        </p:nvPicPr>
        <p:blipFill>
          <a:blip r:embed="rId4"/>
          <a:stretch>
            <a:fillRect/>
          </a:stretch>
        </p:blipFill>
        <p:spPr>
          <a:xfrm>
            <a:off x="8748963" y="2225842"/>
            <a:ext cx="2907016" cy="2743201"/>
          </a:xfrm>
          <a:prstGeom prst="rect">
            <a:avLst/>
          </a:prstGeom>
        </p:spPr>
      </p:pic>
      <p:pic>
        <p:nvPicPr>
          <p:cNvPr id="10" name="Paveikslėlis 9">
            <a:extLst>
              <a:ext uri="{FF2B5EF4-FFF2-40B4-BE49-F238E27FC236}">
                <a16:creationId xmlns:a16="http://schemas.microsoft.com/office/drawing/2014/main" id="{262B65C0-318D-BE8C-E580-F313F9AF4B9C}"/>
              </a:ext>
            </a:extLst>
          </p:cNvPr>
          <p:cNvPicPr>
            <a:picLocks noChangeAspect="1"/>
          </p:cNvPicPr>
          <p:nvPr/>
        </p:nvPicPr>
        <p:blipFill>
          <a:blip r:embed="rId5"/>
          <a:stretch>
            <a:fillRect/>
          </a:stretch>
        </p:blipFill>
        <p:spPr>
          <a:xfrm>
            <a:off x="3213638" y="4879823"/>
            <a:ext cx="5764723" cy="1821766"/>
          </a:xfrm>
          <a:prstGeom prst="rect">
            <a:avLst/>
          </a:prstGeom>
        </p:spPr>
      </p:pic>
    </p:spTree>
    <p:extLst>
      <p:ext uri="{BB962C8B-B14F-4D97-AF65-F5344CB8AC3E}">
        <p14:creationId xmlns:p14="http://schemas.microsoft.com/office/powerpoint/2010/main" val="2101887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535405"/>
            <a:ext cx="985787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Reikiamas bibliotekas taip pat radau internete, visos jos padėjo įgyvendinti norimus uždavinius nesirūpinant dėl itin techninių dalykų, kaip grafinės kortos sąsajos būdo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ar teksto išvesties pasirinktiniam lange (</a:t>
            </a:r>
            <a:r>
              <a:rPr lang="lt-LT" sz="2800" dirty="0" err="1">
                <a:latin typeface="Tahoma" panose="020B0604030504040204" pitchFamily="34" charset="0"/>
                <a:ea typeface="Tahoma" panose="020B0604030504040204" pitchFamily="34" charset="0"/>
                <a:cs typeface="Tahoma" panose="020B0604030504040204" pitchFamily="34" charset="0"/>
              </a:rPr>
              <a:t>ImGUI</a:t>
            </a:r>
            <a:r>
              <a:rPr lang="lt-LT" sz="2800" dirty="0">
                <a:latin typeface="Tahoma" panose="020B0604030504040204" pitchFamily="34" charset="0"/>
                <a:ea typeface="Tahoma" panose="020B0604030504040204" pitchFamily="34" charset="0"/>
                <a:cs typeface="Tahoma" panose="020B0604030504040204" pitchFamily="34" charset="0"/>
              </a:rPr>
              <a:t>).</a:t>
            </a:r>
          </a:p>
        </p:txBody>
      </p:sp>
      <p:pic>
        <p:nvPicPr>
          <p:cNvPr id="5" name="Paveikslėlis 4">
            <a:extLst>
              <a:ext uri="{FF2B5EF4-FFF2-40B4-BE49-F238E27FC236}">
                <a16:creationId xmlns:a16="http://schemas.microsoft.com/office/drawing/2014/main" id="{2708B57B-6F9A-F7BB-66B5-D812EC2A2809}"/>
              </a:ext>
            </a:extLst>
          </p:cNvPr>
          <p:cNvPicPr>
            <a:picLocks noChangeAspect="1"/>
          </p:cNvPicPr>
          <p:nvPr/>
        </p:nvPicPr>
        <p:blipFill>
          <a:blip r:embed="rId2"/>
          <a:stretch>
            <a:fillRect/>
          </a:stretch>
        </p:blipFill>
        <p:spPr>
          <a:xfrm>
            <a:off x="1167064" y="2751125"/>
            <a:ext cx="4223084" cy="3689080"/>
          </a:xfrm>
          <a:prstGeom prst="rect">
            <a:avLst/>
          </a:prstGeom>
        </p:spPr>
      </p:pic>
      <p:pic>
        <p:nvPicPr>
          <p:cNvPr id="9" name="Paveikslėlis 8">
            <a:extLst>
              <a:ext uri="{FF2B5EF4-FFF2-40B4-BE49-F238E27FC236}">
                <a16:creationId xmlns:a16="http://schemas.microsoft.com/office/drawing/2014/main" id="{F2948132-17C1-E3F4-4948-628F986BA938}"/>
              </a:ext>
            </a:extLst>
          </p:cNvPr>
          <p:cNvPicPr>
            <a:picLocks noChangeAspect="1"/>
          </p:cNvPicPr>
          <p:nvPr/>
        </p:nvPicPr>
        <p:blipFill>
          <a:blip r:embed="rId3"/>
          <a:stretch>
            <a:fillRect/>
          </a:stretch>
        </p:blipFill>
        <p:spPr>
          <a:xfrm>
            <a:off x="6667904" y="2751126"/>
            <a:ext cx="3954642" cy="3689078"/>
          </a:xfrm>
          <a:prstGeom prst="rect">
            <a:avLst/>
          </a:prstGeom>
        </p:spPr>
      </p:pic>
    </p:spTree>
    <p:extLst>
      <p:ext uri="{BB962C8B-B14F-4D97-AF65-F5344CB8AC3E}">
        <p14:creationId xmlns:p14="http://schemas.microsoft.com/office/powerpoint/2010/main" val="2512023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Ačiū už dėmesį</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821219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35405"/>
            <a:ext cx="978568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Pagrindinis darbo tikslas – sukurti trimatę Julijos aibės vizualizaciją leidžiant vartotojui pakeisti fraktalo savybes.</a:t>
            </a:r>
          </a:p>
          <a:p>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Uždaviniai:</a:t>
            </a:r>
          </a:p>
          <a:p>
            <a:pPr algn="l"/>
            <a:r>
              <a:rPr lang="lt-LT" sz="2800" dirty="0">
                <a:latin typeface="Tahoma" panose="020B0604030504040204" pitchFamily="34" charset="0"/>
                <a:ea typeface="Tahoma" panose="020B0604030504040204" pitchFamily="34" charset="0"/>
                <a:cs typeface="Tahoma" panose="020B0604030504040204" pitchFamily="34" charset="0"/>
              </a:rPr>
              <a:t>•	Sukurti interaktyvią ir atviro kodo programą</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įvairias C++ bibliotekas programos funkcijoms</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apšvietos algoritmus realistiškam figūrų atvaizdavimui</a:t>
            </a:r>
          </a:p>
          <a:p>
            <a:pPr algn="l"/>
            <a:r>
              <a:rPr lang="lt-LT" sz="2800" dirty="0">
                <a:latin typeface="Tahoma" panose="020B0604030504040204" pitchFamily="34" charset="0"/>
                <a:ea typeface="Tahoma" panose="020B0604030504040204" pitchFamily="34" charset="0"/>
                <a:cs typeface="Tahoma" panose="020B0604030504040204" pitchFamily="34" charset="0"/>
              </a:rPr>
              <a:t>•	Pavaizduoti įvairaus tipo fraktalus</a:t>
            </a:r>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67300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278027"/>
            <a:ext cx="9623420" cy="5942299"/>
          </a:xfrm>
        </p:spPr>
        <p:txBody>
          <a:bodyPr>
            <a:normAutofit/>
          </a:bodyPr>
          <a:lstStyle/>
          <a:p>
            <a:r>
              <a:rPr lang="en-US" sz="3200" dirty="0">
                <a:latin typeface="Tahoma" panose="020B0604030504040204" pitchFamily="34" charset="0"/>
                <a:ea typeface="Tahoma" panose="020B0604030504040204" pitchFamily="34" charset="0"/>
                <a:cs typeface="Tahoma" panose="020B0604030504040204" pitchFamily="34" charset="0"/>
              </a:rPr>
              <a:t>1. </a:t>
            </a:r>
            <a:r>
              <a:rPr lang="en-US" sz="3200" dirty="0" err="1">
                <a:latin typeface="Tahoma" panose="020B0604030504040204" pitchFamily="34" charset="0"/>
                <a:ea typeface="Tahoma" panose="020B0604030504040204" pitchFamily="34" charset="0"/>
                <a:cs typeface="Tahoma" panose="020B0604030504040204" pitchFamily="34" charset="0"/>
              </a:rPr>
              <a:t>Planavimas</a:t>
            </a:r>
            <a:r>
              <a:rPr lang="en-US" sz="3200" dirty="0">
                <a:latin typeface="Tahoma" panose="020B0604030504040204" pitchFamily="34" charset="0"/>
                <a:ea typeface="Tahoma" panose="020B0604030504040204" pitchFamily="34" charset="0"/>
                <a:cs typeface="Tahoma" panose="020B0604030504040204" pitchFamily="34" charset="0"/>
              </a:rPr>
              <a:t>:</a:t>
            </a:r>
          </a:p>
          <a:p>
            <a:r>
              <a:rPr lang="lt-LT" sz="2800" dirty="0">
                <a:latin typeface="Tahoma" panose="020B0604030504040204" pitchFamily="34" charset="0"/>
                <a:ea typeface="Tahoma" panose="020B0604030504040204" pitchFamily="34" charset="0"/>
                <a:cs typeface="Tahoma" panose="020B0604030504040204" pitchFamily="34" charset="0"/>
              </a:rPr>
              <a:t>Anksčiau domėjęsis 3D kompiuterine grafika ir dirbęs su fraktalais norėjau atvaizduoti specifinę galvoje turimą trimatę figūrą, kurios niekur neradau internete. Artėjant metinių darbų temų pasirinkimams nusprendžiau, jog šį uždavinį galėčiau paversti savo metiniu projektu.</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5" name="Paveikslėlis 4">
            <a:extLst>
              <a:ext uri="{FF2B5EF4-FFF2-40B4-BE49-F238E27FC236}">
                <a16:creationId xmlns:a16="http://schemas.microsoft.com/office/drawing/2014/main" id="{6F72C1BD-68E2-3DBF-578C-6FAB5772710E}"/>
              </a:ext>
            </a:extLst>
          </p:cNvPr>
          <p:cNvPicPr>
            <a:picLocks noChangeAspect="1"/>
          </p:cNvPicPr>
          <p:nvPr/>
        </p:nvPicPr>
        <p:blipFill rotWithShape="1">
          <a:blip r:embed="rId2"/>
          <a:srcRect r="4945"/>
          <a:stretch/>
        </p:blipFill>
        <p:spPr>
          <a:xfrm>
            <a:off x="362356" y="3434869"/>
            <a:ext cx="5906097" cy="2826134"/>
          </a:xfrm>
          <a:prstGeom prst="rect">
            <a:avLst/>
          </a:prstGeom>
        </p:spPr>
      </p:pic>
      <p:pic>
        <p:nvPicPr>
          <p:cNvPr id="7" name="Paveikslėlis 6">
            <a:extLst>
              <a:ext uri="{FF2B5EF4-FFF2-40B4-BE49-F238E27FC236}">
                <a16:creationId xmlns:a16="http://schemas.microsoft.com/office/drawing/2014/main" id="{26F1A625-DC15-E407-8006-BC911E2CD4B9}"/>
              </a:ext>
            </a:extLst>
          </p:cNvPr>
          <p:cNvPicPr>
            <a:picLocks noChangeAspect="1"/>
          </p:cNvPicPr>
          <p:nvPr/>
        </p:nvPicPr>
        <p:blipFill>
          <a:blip r:embed="rId3"/>
          <a:stretch>
            <a:fillRect/>
          </a:stretch>
        </p:blipFill>
        <p:spPr>
          <a:xfrm>
            <a:off x="6502037" y="3423131"/>
            <a:ext cx="5008608" cy="2837872"/>
          </a:xfrm>
          <a:prstGeom prst="rect">
            <a:avLst/>
          </a:prstGeom>
        </p:spPr>
      </p:pic>
    </p:spTree>
    <p:extLst>
      <p:ext uri="{BB962C8B-B14F-4D97-AF65-F5344CB8AC3E}">
        <p14:creationId xmlns:p14="http://schemas.microsoft.com/office/powerpoint/2010/main" val="602267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543697"/>
            <a:ext cx="9461156" cy="5676629"/>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Apgalvojęs visus įmanomus šios užduoties sprendimo būdus nusprendžiau naudoti C++ programavimo kalbą dėl patogumo naudojant įvairias bibliotekas ir didelio efektyvumo.</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LearnOpenGL - OpenGL">
            <a:extLst>
              <a:ext uri="{FF2B5EF4-FFF2-40B4-BE49-F238E27FC236}">
                <a16:creationId xmlns:a16="http://schemas.microsoft.com/office/drawing/2014/main" id="{80D320DC-106A-C929-6D24-33A74999B5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78164" y="3429000"/>
            <a:ext cx="4235672" cy="2187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4757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216243"/>
            <a:ext cx="9251092" cy="6004083"/>
          </a:xfrm>
        </p:spPr>
        <p:txBody>
          <a:bodyPr>
            <a:normAutofit/>
          </a:bodyPr>
          <a:lstStyle/>
          <a:p>
            <a:r>
              <a:rPr lang="en-US" sz="3200" dirty="0">
                <a:latin typeface="Tahoma" panose="020B0604030504040204" pitchFamily="34" charset="0"/>
                <a:ea typeface="Tahoma" panose="020B0604030504040204" pitchFamily="34" charset="0"/>
                <a:cs typeface="Tahoma" panose="020B0604030504040204" pitchFamily="34" charset="0"/>
              </a:rPr>
              <a:t>2. K</a:t>
            </a:r>
            <a:r>
              <a:rPr lang="lt-LT" sz="3200" dirty="0" err="1">
                <a:latin typeface="Tahoma" panose="020B0604030504040204" pitchFamily="34" charset="0"/>
                <a:ea typeface="Tahoma" panose="020B0604030504040204" pitchFamily="34" charset="0"/>
                <a:cs typeface="Tahoma" panose="020B0604030504040204" pitchFamily="34" charset="0"/>
              </a:rPr>
              <a:t>ūrimas</a:t>
            </a:r>
            <a:r>
              <a:rPr lang="lt-LT" sz="3200" dirty="0">
                <a:latin typeface="Tahoma" panose="020B0604030504040204" pitchFamily="34" charset="0"/>
                <a:ea typeface="Tahoma" panose="020B0604030504040204" pitchFamily="34" charset="0"/>
                <a:cs typeface="Tahoma" panose="020B0604030504040204" pitchFamily="34" charset="0"/>
              </a:rPr>
              <a:t>:</a:t>
            </a:r>
          </a:p>
          <a:p>
            <a:r>
              <a:rPr lang="lt-LT" sz="2800" dirty="0">
                <a:latin typeface="Tahoma" panose="020B0604030504040204" pitchFamily="34" charset="0"/>
                <a:ea typeface="Tahoma" panose="020B0604030504040204" pitchFamily="34" charset="0"/>
                <a:cs typeface="Tahoma" panose="020B0604030504040204" pitchFamily="34" charset="0"/>
              </a:rPr>
              <a:t>Darbą pradėjau 2022 metų spalio vidury. Nors anksčiau buvau dirbęs su C++ kalba mokyklos IT pamokose,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turėjo savotišką kūrimo aplinką, todėl veikiantį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projektą sukūriau per savaitę vadovaudamasis instrukcijomis internete.</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4" name="Paveikslėlis 3">
            <a:extLst>
              <a:ext uri="{FF2B5EF4-FFF2-40B4-BE49-F238E27FC236}">
                <a16:creationId xmlns:a16="http://schemas.microsoft.com/office/drawing/2014/main" id="{5F4CE832-CFFB-8B71-A588-447091A426E5}"/>
              </a:ext>
            </a:extLst>
          </p:cNvPr>
          <p:cNvPicPr>
            <a:picLocks noChangeAspect="1"/>
          </p:cNvPicPr>
          <p:nvPr/>
        </p:nvPicPr>
        <p:blipFill>
          <a:blip r:embed="rId2"/>
          <a:stretch>
            <a:fillRect/>
          </a:stretch>
        </p:blipFill>
        <p:spPr>
          <a:xfrm>
            <a:off x="3190934" y="2982856"/>
            <a:ext cx="5575354" cy="3237470"/>
          </a:xfrm>
          <a:prstGeom prst="rect">
            <a:avLst/>
          </a:prstGeom>
        </p:spPr>
      </p:pic>
    </p:spTree>
    <p:extLst>
      <p:ext uri="{BB962C8B-B14F-4D97-AF65-F5344CB8AC3E}">
        <p14:creationId xmlns:p14="http://schemas.microsoft.com/office/powerpoint/2010/main" val="284124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Ateinančius mėnesius tobulinau programą periodiškai pridėdamas reikiamas funkcijas. Kadangi dauguma problemų iš programavimo pusės buvo išspręstos, fraktalų atvaizdavimo pritaikymui reikėjo sukurti ir </a:t>
            </a:r>
            <a:r>
              <a:rPr lang="lt-LT" sz="2800" dirty="0" err="1">
                <a:latin typeface="Tahoma" panose="020B0604030504040204" pitchFamily="34" charset="0"/>
                <a:ea typeface="Tahoma" panose="020B0604030504040204" pitchFamily="34" charset="0"/>
                <a:cs typeface="Tahoma" panose="020B0604030504040204" pitchFamily="34" charset="0"/>
              </a:rPr>
              <a:t>implementuoti</a:t>
            </a:r>
            <a:r>
              <a:rPr lang="lt-LT" sz="2800" dirty="0">
                <a:latin typeface="Tahoma" panose="020B0604030504040204" pitchFamily="34" charset="0"/>
                <a:ea typeface="Tahoma" panose="020B0604030504040204" pitchFamily="34" charset="0"/>
                <a:cs typeface="Tahoma" panose="020B0604030504040204" pitchFamily="34" charset="0"/>
              </a:rPr>
              <a:t> įvairius algoritmus bei formules, iš kurių svarbiausius aprašiau metinio darbo faile.</a:t>
            </a:r>
          </a:p>
        </p:txBody>
      </p:sp>
      <p:pic>
        <p:nvPicPr>
          <p:cNvPr id="5" name="Paveikslėlis 4">
            <a:extLst>
              <a:ext uri="{FF2B5EF4-FFF2-40B4-BE49-F238E27FC236}">
                <a16:creationId xmlns:a16="http://schemas.microsoft.com/office/drawing/2014/main" id="{2284F0FF-13E3-2033-7F69-4F835B25388F}"/>
              </a:ext>
            </a:extLst>
          </p:cNvPr>
          <p:cNvPicPr>
            <a:picLocks noChangeAspect="1"/>
          </p:cNvPicPr>
          <p:nvPr/>
        </p:nvPicPr>
        <p:blipFill rotWithShape="1">
          <a:blip r:embed="rId2"/>
          <a:srcRect t="14691" r="2456"/>
          <a:stretch/>
        </p:blipFill>
        <p:spPr>
          <a:xfrm>
            <a:off x="1936969" y="3120759"/>
            <a:ext cx="3776774" cy="3438920"/>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A53DEC47-147F-DB9F-B15E-71C09994F6A0}"/>
                  </a:ext>
                </a:extLst>
              </p:cNvPr>
              <p:cNvSpPr txBox="1"/>
              <p:nvPr/>
            </p:nvSpPr>
            <p:spPr>
              <a:xfrm>
                <a:off x="5571586" y="3025943"/>
                <a:ext cx="6097002" cy="5162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sz="2400" i="1" smtClean="0">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sub>
                          </m:sSub>
                        </m:e>
                      </m:acc>
                      <m:r>
                        <a:rPr lang="en-US" sz="2400" i="0">
                          <a:latin typeface="Cambria Math" panose="02040503050406030204" pitchFamily="18" charset="0"/>
                        </a:rPr>
                        <m:t>=</m:t>
                      </m:r>
                      <m:r>
                        <a:rPr lang="en-US" sz="2400" i="1">
                          <a:latin typeface="Cambria Math" panose="02040503050406030204" pitchFamily="18" charset="0"/>
                        </a:rPr>
                        <m:t>𝐷𝐸</m:t>
                      </m:r>
                      <m:d>
                        <m:dPr>
                          <m:ctrlPr>
                            <a:rPr lang="en-US" sz="2400" i="1">
                              <a:solidFill>
                                <a:srgbClr val="836967"/>
                              </a:solidFill>
                              <a:latin typeface="Cambria Math" panose="02040503050406030204" pitchFamily="18" charset="0"/>
                            </a:rPr>
                          </m:ctrlPr>
                        </m:dPr>
                        <m:e>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r>
                                    <a:rPr lang="en-US" sz="2400" i="0">
                                      <a:latin typeface="Cambria Math" panose="02040503050406030204" pitchFamily="18" charset="0"/>
                                    </a:rPr>
                                    <m:t>−1</m:t>
                                  </m:r>
                                </m:sub>
                              </m:sSub>
                            </m:e>
                          </m:acc>
                        </m:e>
                      </m:d>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𝑑</m:t>
                              </m:r>
                            </m:e>
                            <m:sub>
                              <m:r>
                                <a:rPr lang="en-US" sz="2400" i="1">
                                  <a:latin typeface="Cambria Math" panose="02040503050406030204" pitchFamily="18" charset="0"/>
                                </a:rPr>
                                <m:t>𝑟</m:t>
                              </m:r>
                            </m:sub>
                          </m:sSub>
                        </m:e>
                      </m:acc>
                      <m:r>
                        <a:rPr lang="en-US" sz="2400" i="0">
                          <a:latin typeface="Cambria Math" panose="02040503050406030204" pitchFamily="18" charset="0"/>
                        </a:rPr>
                        <m:t>+</m:t>
                      </m:r>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r>
                                <a:rPr lang="en-US" sz="2400" i="0">
                                  <a:latin typeface="Cambria Math" panose="02040503050406030204" pitchFamily="18" charset="0"/>
                                </a:rPr>
                                <m:t>−1</m:t>
                              </m:r>
                            </m:sub>
                          </m:sSub>
                        </m:e>
                      </m:acc>
                    </m:oMath>
                  </m:oMathPara>
                </a14:m>
                <a:endParaRPr lang="en-US" sz="3200" dirty="0"/>
              </a:p>
            </p:txBody>
          </p:sp>
        </mc:Choice>
        <mc:Fallback xmlns="">
          <p:sp>
            <p:nvSpPr>
              <p:cNvPr id="7" name="TextBox 6">
                <a:extLst>
                  <a:ext uri="{FF2B5EF4-FFF2-40B4-BE49-F238E27FC236}">
                    <a16:creationId xmlns:a16="http://schemas.microsoft.com/office/drawing/2014/main" id="{A53DEC47-147F-DB9F-B15E-71C09994F6A0}"/>
                  </a:ext>
                </a:extLst>
              </p:cNvPr>
              <p:cNvSpPr txBox="1">
                <a:spLocks noRot="1" noChangeAspect="1" noMove="1" noResize="1" noEditPoints="1" noAdjustHandles="1" noChangeArrowheads="1" noChangeShapeType="1" noTextEdit="1"/>
              </p:cNvSpPr>
              <p:nvPr/>
            </p:nvSpPr>
            <p:spPr>
              <a:xfrm>
                <a:off x="5571586" y="3025943"/>
                <a:ext cx="6097002" cy="5162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FCE05C6-2A45-25E8-220B-0A3EEFEED465}"/>
                  </a:ext>
                </a:extLst>
              </p:cNvPr>
              <p:cNvSpPr txBox="1"/>
              <p:nvPr/>
            </p:nvSpPr>
            <p:spPr>
              <a:xfrm>
                <a:off x="5875922" y="3629407"/>
                <a:ext cx="5251784" cy="289265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i="1" smtClean="0">
                              <a:solidFill>
                                <a:srgbClr val="836967"/>
                              </a:solidFill>
                              <a:latin typeface="Cambria Math" panose="02040503050406030204" pitchFamily="18" charset="0"/>
                            </a:rPr>
                          </m:ctrlPr>
                        </m:accPr>
                        <m:e>
                          <m:r>
                            <a:rPr lang="en-US" i="1">
                              <a:latin typeface="Cambria Math" panose="02040503050406030204" pitchFamily="18" charset="0"/>
                            </a:rPr>
                            <m:t>𝑛</m:t>
                          </m:r>
                        </m:e>
                      </m:acc>
                      <m:r>
                        <a:rPr lang="en-US" i="0">
                          <a:latin typeface="Cambria Math" panose="02040503050406030204" pitchFamily="18" charset="0"/>
                        </a:rPr>
                        <m:t>= </m:t>
                      </m:r>
                      <m:acc>
                        <m:accPr>
                          <m:chr m:val="̂"/>
                          <m:ctrlPr>
                            <a:rPr lang="en-US" i="1">
                              <a:solidFill>
                                <a:srgbClr val="836967"/>
                              </a:solidFill>
                              <a:latin typeface="Cambria Math" panose="02040503050406030204" pitchFamily="18" charset="0"/>
                            </a:rPr>
                          </m:ctrlPr>
                        </m:accPr>
                        <m:e>
                          <m:d>
                            <m:dPr>
                              <m:begChr m:val="["/>
                              <m:endChr m:val="]"/>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r>
                                                <a:rPr lang="en-US" i="0">
                                                  <a:latin typeface="Cambria Math" panose="02040503050406030204" pitchFamily="18" charset="0"/>
                                                </a:rPr>
                                                <m:t>+</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r>
                                                <a:rPr lang="en-US" i="0">
                                                  <a:latin typeface="Cambria Math" panose="02040503050406030204" pitchFamily="18" charset="0"/>
                                                </a:rPr>
                                                <m:t> − </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e>
                                </m:m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r>
                                                <a:rPr lang="en-US" i="0">
                                                  <a:latin typeface="Cambria Math" panose="02040503050406030204" pitchFamily="18" charset="0"/>
                                                </a:rPr>
                                                <m:t>+</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r>
                                                <a:rPr lang="en-US" i="0">
                                                  <a:latin typeface="Cambria Math" panose="02040503050406030204" pitchFamily="18" charset="0"/>
                                                </a:rPr>
                                                <m:t> − </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e>
                                </m:m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r>
                                                <a:rPr lang="en-US" i="0">
                                                  <a:latin typeface="Cambria Math" panose="02040503050406030204" pitchFamily="18" charset="0"/>
                                                </a:rPr>
                                                <m:t>+</m:t>
                                              </m:r>
                                              <m:r>
                                                <m:rPr>
                                                  <m:sty m:val="p"/>
                                                </m:rPr>
                                                <a:rPr lang="en-US" i="0">
                                                  <a:latin typeface="Cambria Math" panose="02040503050406030204" pitchFamily="18" charset="0"/>
                                                </a:rPr>
                                                <m:t>ε</m:t>
                                              </m:r>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r>
                                                <a:rPr lang="en-US" i="0">
                                                  <a:latin typeface="Cambria Math" panose="02040503050406030204" pitchFamily="18" charset="0"/>
                                                </a:rPr>
                                                <m:t> − </m:t>
                                              </m:r>
                                              <m:r>
                                                <m:rPr>
                                                  <m:sty m:val="p"/>
                                                </m:rPr>
                                                <a:rPr lang="en-US" i="0">
                                                  <a:latin typeface="Cambria Math" panose="02040503050406030204" pitchFamily="18" charset="0"/>
                                                </a:rPr>
                                                <m:t>ε</m:t>
                                              </m:r>
                                            </m:e>
                                          </m:mr>
                                        </m:m>
                                      </m:e>
                                    </m:d>
                                  </m:e>
                                </m:mr>
                              </m:m>
                            </m:e>
                          </m:d>
                        </m:e>
                      </m:acc>
                    </m:oMath>
                  </m:oMathPara>
                </a14:m>
                <a:endParaRPr lang="en-US" dirty="0"/>
              </a:p>
            </p:txBody>
          </p:sp>
        </mc:Choice>
        <mc:Fallback xmlns="">
          <p:sp>
            <p:nvSpPr>
              <p:cNvPr id="9" name="TextBox 8">
                <a:extLst>
                  <a:ext uri="{FF2B5EF4-FFF2-40B4-BE49-F238E27FC236}">
                    <a16:creationId xmlns:a16="http://schemas.microsoft.com/office/drawing/2014/main" id="{7FCE05C6-2A45-25E8-220B-0A3EEFEED465}"/>
                  </a:ext>
                </a:extLst>
              </p:cNvPr>
              <p:cNvSpPr txBox="1">
                <a:spLocks noRot="1" noChangeAspect="1" noMove="1" noResize="1" noEditPoints="1" noAdjustHandles="1" noChangeArrowheads="1" noChangeShapeType="1" noTextEdit="1"/>
              </p:cNvSpPr>
              <p:nvPr/>
            </p:nvSpPr>
            <p:spPr>
              <a:xfrm>
                <a:off x="5875922" y="3629407"/>
                <a:ext cx="5251784" cy="289265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14447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Darbą baigiau sausį įdėjęs dauguma norimų funkcijų. Mano progresas yra matomas internete, atviro kodo talpykloje </a:t>
            </a:r>
            <a:r>
              <a:rPr lang="lt-LT" sz="2800" dirty="0" err="1">
                <a:latin typeface="Tahoma" panose="020B0604030504040204" pitchFamily="34" charset="0"/>
                <a:ea typeface="Tahoma" panose="020B0604030504040204" pitchFamily="34" charset="0"/>
                <a:cs typeface="Tahoma" panose="020B0604030504040204" pitchFamily="34" charset="0"/>
              </a:rPr>
              <a:t>Github</a:t>
            </a:r>
            <a:r>
              <a:rPr lang="lt-LT" sz="2800" dirty="0">
                <a:latin typeface="Tahoma" panose="020B0604030504040204" pitchFamily="34" charset="0"/>
                <a:ea typeface="Tahoma" panose="020B0604030504040204" pitchFamily="34" charset="0"/>
                <a:cs typeface="Tahoma" panose="020B0604030504040204" pitchFamily="34" charset="0"/>
              </a:rPr>
              <a:t>, kuriame yra ir veikiantis programos kodas, leidžiantis vartotojui keisti fraktalų parametrus.</a:t>
            </a:r>
          </a:p>
        </p:txBody>
      </p:sp>
      <p:pic>
        <p:nvPicPr>
          <p:cNvPr id="4" name="Paveikslėlis 3">
            <a:extLst>
              <a:ext uri="{FF2B5EF4-FFF2-40B4-BE49-F238E27FC236}">
                <a16:creationId xmlns:a16="http://schemas.microsoft.com/office/drawing/2014/main" id="{EEA56EE6-EF3F-5CAF-9AB2-8F2764C75B4F}"/>
              </a:ext>
            </a:extLst>
          </p:cNvPr>
          <p:cNvPicPr>
            <a:picLocks noChangeAspect="1"/>
          </p:cNvPicPr>
          <p:nvPr/>
        </p:nvPicPr>
        <p:blipFill>
          <a:blip r:embed="rId2"/>
          <a:stretch>
            <a:fillRect/>
          </a:stretch>
        </p:blipFill>
        <p:spPr>
          <a:xfrm>
            <a:off x="4126658" y="2286000"/>
            <a:ext cx="3233157" cy="4415589"/>
          </a:xfrm>
          <a:prstGeom prst="rect">
            <a:avLst/>
          </a:prstGeom>
        </p:spPr>
      </p:pic>
    </p:spTree>
    <p:extLst>
      <p:ext uri="{BB962C8B-B14F-4D97-AF65-F5344CB8AC3E}">
        <p14:creationId xmlns:p14="http://schemas.microsoft.com/office/powerpoint/2010/main" val="16965389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267987"/>
            <a:ext cx="9251092" cy="5952339"/>
          </a:xfrm>
        </p:spPr>
        <p:txBody>
          <a:bodyPr>
            <a:normAutofit/>
          </a:bodyPr>
          <a:lstStyle/>
          <a:p>
            <a:r>
              <a:rPr lang="lt-LT" sz="3200" dirty="0">
                <a:latin typeface="Tahoma" panose="020B0604030504040204" pitchFamily="34" charset="0"/>
                <a:ea typeface="Tahoma" panose="020B0604030504040204" pitchFamily="34" charset="0"/>
                <a:cs typeface="Tahoma" panose="020B0604030504040204" pitchFamily="34" charset="0"/>
              </a:rPr>
              <a:t>3. Rezultatai:</a:t>
            </a:r>
          </a:p>
          <a:p>
            <a:r>
              <a:rPr lang="lt-LT" sz="2800" dirty="0">
                <a:latin typeface="Tahoma" panose="020B0604030504040204" pitchFamily="34" charset="0"/>
                <a:ea typeface="Tahoma" panose="020B0604030504040204" pitchFamily="34" charset="0"/>
                <a:cs typeface="Tahoma" panose="020B0604030504040204" pitchFamily="34" charset="0"/>
              </a:rPr>
              <a:t>Trimatės Julijos aibės vaizdą sukūriau, tačiau tai yra tik vienas iš begalybės įmanomų fraktalų, todėl darbo metu tyrinėjau ir kitokias neįprastas matematines figūras.</a:t>
            </a:r>
          </a:p>
        </p:txBody>
      </p:sp>
      <p:pic>
        <p:nvPicPr>
          <p:cNvPr id="2" name="Paveikslėlis 1">
            <a:extLst>
              <a:ext uri="{FF2B5EF4-FFF2-40B4-BE49-F238E27FC236}">
                <a16:creationId xmlns:a16="http://schemas.microsoft.com/office/drawing/2014/main" id="{3758214F-BC13-FC5C-F52A-57B65C2BAE92}"/>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tretch>
            <a:fillRect/>
          </a:stretch>
        </p:blipFill>
        <p:spPr>
          <a:xfrm>
            <a:off x="1019978" y="2337418"/>
            <a:ext cx="3859530" cy="4252595"/>
          </a:xfrm>
          <a:prstGeom prst="rect">
            <a:avLst/>
          </a:prstGeom>
        </p:spPr>
      </p:pic>
      <p:pic>
        <p:nvPicPr>
          <p:cNvPr id="5" name="Paveikslėlis 4" descr="Paveikslėlis, kuriame yra spalvingas&#10;&#10;Automatiškai sugeneruotas aprašymas">
            <a:extLst>
              <a:ext uri="{FF2B5EF4-FFF2-40B4-BE49-F238E27FC236}">
                <a16:creationId xmlns:a16="http://schemas.microsoft.com/office/drawing/2014/main" id="{67B97C2D-CC47-A8A8-1D3E-7835FF1E6F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77213" y="2337418"/>
            <a:ext cx="5700604" cy="3747837"/>
          </a:xfrm>
          <a:prstGeom prst="rect">
            <a:avLst/>
          </a:prstGeom>
        </p:spPr>
      </p:pic>
      <p:sp>
        <p:nvSpPr>
          <p:cNvPr id="6" name="TextBox 5">
            <a:extLst>
              <a:ext uri="{FF2B5EF4-FFF2-40B4-BE49-F238E27FC236}">
                <a16:creationId xmlns:a16="http://schemas.microsoft.com/office/drawing/2014/main" id="{60884E70-7BFE-71B3-B881-02EBE775AC6C}"/>
              </a:ext>
            </a:extLst>
          </p:cNvPr>
          <p:cNvSpPr txBox="1"/>
          <p:nvPr/>
        </p:nvSpPr>
        <p:spPr>
          <a:xfrm>
            <a:off x="5377213" y="6280484"/>
            <a:ext cx="4944110" cy="369332"/>
          </a:xfrm>
          <a:prstGeom prst="rect">
            <a:avLst/>
          </a:prstGeom>
          <a:noFill/>
        </p:spPr>
        <p:txBody>
          <a:bodyPr wrap="none" rtlCol="0">
            <a:spAutoFit/>
          </a:bodyPr>
          <a:lstStyle/>
          <a:p>
            <a:r>
              <a:rPr lang="en-US" dirty="0">
                <a:hlinkClick r:id="rId5"/>
              </a:rPr>
              <a:t>https://www.youtube.com/watch?v=f6RKcRPP5oQ</a:t>
            </a:r>
            <a:endParaRPr lang="en-US" dirty="0"/>
          </a:p>
        </p:txBody>
      </p:sp>
    </p:spTree>
    <p:extLst>
      <p:ext uri="{BB962C8B-B14F-4D97-AF65-F5344CB8AC3E}">
        <p14:creationId xmlns:p14="http://schemas.microsoft.com/office/powerpoint/2010/main" val="1310097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aveikslėlis 5" descr="Paveikslėlis, kuriame yra žinutė, patiesalas, audinys&#10;&#10;Automatiškai sugeneruotas aprašymas">
            <a:extLst>
              <a:ext uri="{FF2B5EF4-FFF2-40B4-BE49-F238E27FC236}">
                <a16:creationId xmlns:a16="http://schemas.microsoft.com/office/drawing/2014/main" id="{0A247824-DE55-BCF0-034D-4EACF3B0C90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21138" y="285884"/>
            <a:ext cx="6144495" cy="2446638"/>
          </a:xfrm>
          <a:prstGeom prst="rect">
            <a:avLst/>
          </a:prstGeom>
        </p:spPr>
      </p:pic>
      <p:pic>
        <p:nvPicPr>
          <p:cNvPr id="9" name="Paveikslėlis 8">
            <a:extLst>
              <a:ext uri="{FF2B5EF4-FFF2-40B4-BE49-F238E27FC236}">
                <a16:creationId xmlns:a16="http://schemas.microsoft.com/office/drawing/2014/main" id="{AE5B1716-ED09-D6C4-837E-0DCAB7F76C86}"/>
              </a:ext>
            </a:extLst>
          </p:cNvPr>
          <p:cNvPicPr>
            <a:picLocks noChangeAspect="1"/>
          </p:cNvPicPr>
          <p:nvPr/>
        </p:nvPicPr>
        <p:blipFill>
          <a:blip r:embed="rId3"/>
          <a:stretch>
            <a:fillRect/>
          </a:stretch>
        </p:blipFill>
        <p:spPr>
          <a:xfrm>
            <a:off x="2800165" y="3152274"/>
            <a:ext cx="6065468" cy="3236494"/>
          </a:xfrm>
          <a:prstGeom prst="rect">
            <a:avLst/>
          </a:prstGeom>
        </p:spPr>
      </p:pic>
    </p:spTree>
    <p:extLst>
      <p:ext uri="{BB962C8B-B14F-4D97-AF65-F5344CB8AC3E}">
        <p14:creationId xmlns:p14="http://schemas.microsoft.com/office/powerpoint/2010/main" val="2277579479"/>
      </p:ext>
    </p:extLst>
  </p:cSld>
  <p:clrMapOvr>
    <a:masterClrMapping/>
  </p:clrMapOvr>
</p:sld>
</file>

<file path=ppt/theme/theme1.xml><?xml version="1.0" encoding="utf-8"?>
<a:theme xmlns:a="http://schemas.openxmlformats.org/drawingml/2006/main" name="„Office“ 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500</Words>
  <Application>Microsoft Office PowerPoint</Application>
  <PresentationFormat>Plačiaekranė</PresentationFormat>
  <Paragraphs>29</Paragraphs>
  <Slides>14</Slides>
  <Notes>0</Notes>
  <HiddenSlides>0</HiddenSlides>
  <MMClips>0</MMClips>
  <ScaleCrop>false</ScaleCrop>
  <HeadingPairs>
    <vt:vector size="6" baseType="variant">
      <vt:variant>
        <vt:lpstr>Naudojami šriftai</vt:lpstr>
      </vt:variant>
      <vt:variant>
        <vt:i4>5</vt:i4>
      </vt:variant>
      <vt:variant>
        <vt:lpstr>Tema</vt:lpstr>
      </vt:variant>
      <vt:variant>
        <vt:i4>1</vt:i4>
      </vt:variant>
      <vt:variant>
        <vt:lpstr>Skaidrių pavadinimai</vt:lpstr>
      </vt:variant>
      <vt:variant>
        <vt:i4>14</vt:i4>
      </vt:variant>
    </vt:vector>
  </HeadingPairs>
  <TitlesOfParts>
    <vt:vector size="20" baseType="lpstr">
      <vt:lpstr>Arial</vt:lpstr>
      <vt:lpstr>Calibri</vt:lpstr>
      <vt:lpstr>Calibri Light</vt:lpstr>
      <vt:lpstr>Cambria Math</vt:lpstr>
      <vt:lpstr>Tahoma</vt:lpstr>
      <vt:lpstr>„Office“ tema</vt:lpstr>
      <vt:lpstr>Fraktalų atvaizdavimas trimatėje erdvėje</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Fraktalų atvaizdavimas trimatėje erdvėje</dc:title>
  <dc:creator>Adam B</dc:creator>
  <cp:lastModifiedBy>Adam B</cp:lastModifiedBy>
  <cp:revision>8</cp:revision>
  <dcterms:created xsi:type="dcterms:W3CDTF">2023-05-15T20:22:37Z</dcterms:created>
  <dcterms:modified xsi:type="dcterms:W3CDTF">2023-05-27T16:14:15Z</dcterms:modified>
</cp:coreProperties>
</file>

<file path=docProps/thumbnail.jpeg>
</file>